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3004800" cy="9753600"/>
  <p:notesSz cx="6858000" cy="9144000"/>
  <p:defaultTextStyle>
    <a:lvl1pPr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1pPr>
    <a:lvl2pPr indent="228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2pPr>
    <a:lvl3pPr indent="457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3pPr>
    <a:lvl4pPr indent="685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4pPr>
    <a:lvl5pPr indent="9144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5pPr>
    <a:lvl6pPr indent="11430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6pPr>
    <a:lvl7pPr indent="1371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7pPr>
    <a:lvl8pPr indent="1600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8pPr>
    <a:lvl9pPr indent="1828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F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solidFill>
                <a:srgbClr val="87660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1" name="Shape 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45" name="Shape 45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" name="Shape 11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Body Level One</a:t>
            </a:r>
            <a:endParaRPr cap="all" sz="4200">
              <a:solidFill>
                <a:srgbClr val="DEDE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Two</a:t>
            </a:r>
            <a:endParaRPr cap="all" sz="4500">
              <a:solidFill>
                <a:srgbClr val="DD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Three</a:t>
            </a:r>
            <a:endParaRPr cap="all" sz="4500">
              <a:solidFill>
                <a:srgbClr val="DD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Four</a:t>
            </a:r>
            <a:endParaRPr cap="all" sz="4500">
              <a:solidFill>
                <a:srgbClr val="DD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" name="Shape 18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" name="Shape 1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20" name="Shape 20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Body Level One</a:t>
            </a:r>
            <a:endParaRPr cap="all" sz="4200">
              <a:solidFill>
                <a:srgbClr val="DEDE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Two</a:t>
            </a:r>
            <a:endParaRPr cap="all" sz="4500">
              <a:solidFill>
                <a:srgbClr val="DD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Three</a:t>
            </a:r>
            <a:endParaRPr cap="all" sz="4500">
              <a:solidFill>
                <a:srgbClr val="DD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Four</a:t>
            </a:r>
            <a:endParaRPr cap="all" sz="4500">
              <a:solidFill>
                <a:srgbClr val="DD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  <a:endParaRPr sz="30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  <a:endParaRPr sz="30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  <a:endParaRPr sz="30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  <a:endParaRPr sz="30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spd="med" advClick="1"/>
  <p:txStyles>
    <p:titleStyle>
      <a:lvl1pPr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1pPr>
      <a:lvl2pPr indent="228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2pPr>
      <a:lvl3pPr indent="457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3pPr>
      <a:lvl4pPr indent="685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4pPr>
      <a:lvl5pPr indent="9144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5pPr>
      <a:lvl6pPr indent="11430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6pPr>
      <a:lvl7pPr indent="1371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7pPr>
      <a:lvl8pPr indent="1600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8pPr>
      <a:lvl9pPr indent="1828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hyperlink" Target="http://www.instructables.com/id/Microduino-a-small-and-stackable-Arduino-Uno/" TargetMode="External"/><Relationship Id="rId5" Type="http://schemas.openxmlformats.org/officeDocument/2006/relationships/hyperlink" Target="http://www.makeblock.cc" TargetMode="External"/><Relationship Id="rId6" Type="http://schemas.openxmlformats.org/officeDocument/2006/relationships/hyperlink" Target="http://wiki.xinchejian.com/wiki/Insectbot" TargetMode="External"/><Relationship Id="rId7" Type="http://schemas.openxmlformats.org/officeDocument/2006/relationships/hyperlink" Target="http://maker.swjtu.edu.cn/node/131" TargetMode="External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hyperlink" Target="http://gallery.innovation-china.org/index.php/project/lab_robot/DSC_0171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hyperlink" Target="http://gallery.innovation-china.org/index.php/project/lab_robot/DSC_0171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3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e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e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eg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hyperlink" Target="http://www.techspace.cn/?page_id=386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jpeg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hyperlink" Target="http://www.mongcz.com/archives/17279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jpeg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hyperlink" Target="http://www.mongcz.com/archives/17279" TargetMode="Externa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6.jpe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hyperlink" Target="http://imaker-edu.com/portfolio/maker-education-forum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eg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hyperlink" Target="http://www.thruwood.com/zh/workshop/kecheng/cid/3.html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1.gif"/><Relationship Id="rId4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hyperlink" Target="http://www.thruwood.com/En/workshop.html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jpeg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hyperlink" Target="http://z-innoway.com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jpeg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hyperlink" Target="http://z-innoway.com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8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30.jpeg"/><Relationship Id="rId4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hyperlink" Target="http://z-innoway.com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jpeg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jpeg"/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5" Type="http://schemas.openxmlformats.org/officeDocument/2006/relationships/hyperlink" Target="http://www.ihaier.com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1.png"/><Relationship Id="rId6" Type="http://schemas.openxmlformats.org/officeDocument/2006/relationships/hyperlink" Target="http://z-innoway.com" TargetMode="Externa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hyperlink" Target="http://tjdi.tongji.edu.cn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6.png"/><Relationship Id="rId4" Type="http://schemas.openxmlformats.org/officeDocument/2006/relationships/hyperlink" Target="http://baike.sogou.com/v1451120.htm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5" Type="http://schemas.openxmlformats.org/officeDocument/2006/relationships/hyperlink" Target="http://tjdi.tongji.edu.cn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jpeg"/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5" Type="http://schemas.openxmlformats.org/officeDocument/2006/relationships/hyperlink" Target="http://tjdi.tongji.edu.cn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jpeg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5" Type="http://schemas.openxmlformats.org/officeDocument/2006/relationships/hyperlink" Target="http://tjdi.tongji.edu.cn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jpeg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hyperlink" Target="http://tjdi.tongji.edu.cn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e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hyperlink" Target="http://commons.wikimedia.org/wiki/File:TV-B-Gone_complete.jpg#/media/File:TV-B-Gone_complete.jpg" TargetMode="External"/><Relationship Id="rId6" Type="http://schemas.openxmlformats.org/officeDocument/2006/relationships/image" Target="../media/image10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6784492" y="8877300"/>
            <a:ext cx="148590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cap="all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王德宇</a:t>
            </a:r>
          </a:p>
        </p:txBody>
      </p:sp>
      <p:sp>
        <p:nvSpPr>
          <p:cNvPr id="54" name="Shape 54"/>
          <p:cNvSpPr/>
          <p:nvPr/>
        </p:nvSpPr>
        <p:spPr>
          <a:xfrm>
            <a:off x="339858" y="7197750"/>
            <a:ext cx="93542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cap="all" sz="1800">
                <a:solidFill>
                  <a:srgbClr val="737373"/>
                </a:solidFill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737373"/>
                </a:solidFill>
              </a:rPr>
              <a:t>Title</a:t>
            </a:r>
          </a:p>
        </p:txBody>
      </p:sp>
      <p:sp>
        <p:nvSpPr>
          <p:cNvPr id="55" name="Shape 55"/>
          <p:cNvSpPr/>
          <p:nvPr/>
        </p:nvSpPr>
        <p:spPr>
          <a:xfrm>
            <a:off x="339905" y="8912250"/>
            <a:ext cx="579730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cap="all" sz="1800">
                <a:solidFill>
                  <a:srgbClr val="737373"/>
                </a:solidFill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737373"/>
                </a:solidFill>
              </a:rPr>
              <a:t>DATE</a:t>
            </a:r>
          </a:p>
        </p:txBody>
      </p:sp>
      <p:sp>
        <p:nvSpPr>
          <p:cNvPr id="56" name="Shape 56"/>
          <p:cNvSpPr/>
          <p:nvPr/>
        </p:nvSpPr>
        <p:spPr>
          <a:xfrm>
            <a:off x="5332942" y="8912250"/>
            <a:ext cx="11766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cap="all" sz="1800">
                <a:solidFill>
                  <a:srgbClr val="737373"/>
                </a:solidFill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737373"/>
                </a:solidFill>
              </a:rPr>
              <a:t>Presenter</a:t>
            </a:r>
          </a:p>
        </p:txBody>
      </p:sp>
      <p:sp>
        <p:nvSpPr>
          <p:cNvPr id="57" name="Shape 57"/>
          <p:cNvSpPr/>
          <p:nvPr/>
        </p:nvSpPr>
        <p:spPr>
          <a:xfrm>
            <a:off x="1419408" y="8877300"/>
            <a:ext cx="212598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cap="all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2015年4月</a:t>
            </a:r>
          </a:p>
        </p:txBody>
      </p:sp>
      <p:pic>
        <p:nvPicPr>
          <p:cNvPr id="58" name="CIMG7035-enhanced.jpeg"/>
          <p:cNvPicPr/>
          <p:nvPr/>
        </p:nvPicPr>
        <p:blipFill>
          <a:blip r:embed="rId2">
            <a:extLst/>
          </a:blip>
          <a:srcRect l="34858" t="0" r="11084" b="0"/>
          <a:stretch>
            <a:fillRect/>
          </a:stretch>
        </p:blipFill>
        <p:spPr>
          <a:xfrm>
            <a:off x="368300" y="368300"/>
            <a:ext cx="4851400" cy="673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CIMG6996-enhanced.png"/>
          <p:cNvPicPr/>
          <p:nvPr/>
        </p:nvPicPr>
        <p:blipFill>
          <a:blip r:embed="rId3">
            <a:extLst/>
          </a:blip>
          <a:srcRect l="1653" t="0" r="1653" b="0"/>
          <a:stretch>
            <a:fillRect/>
          </a:stretch>
        </p:blipFill>
        <p:spPr>
          <a:xfrm>
            <a:off x="5295900" y="368300"/>
            <a:ext cx="2413000" cy="332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CIMG7091-enhanced.jpeg"/>
          <p:cNvPicPr/>
          <p:nvPr/>
        </p:nvPicPr>
        <p:blipFill>
          <a:blip r:embed="rId4">
            <a:extLst/>
          </a:blip>
          <a:srcRect l="10782" t="0" r="34828" b="0"/>
          <a:stretch>
            <a:fillRect/>
          </a:stretch>
        </p:blipFill>
        <p:spPr>
          <a:xfrm>
            <a:off x="5295899" y="3771900"/>
            <a:ext cx="2413001" cy="332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创客空间活动-enhanced.jpeg"/>
          <p:cNvPicPr/>
          <p:nvPr/>
        </p:nvPicPr>
        <p:blipFill>
          <a:blip r:embed="rId5">
            <a:extLst/>
          </a:blip>
          <a:srcRect l="13066" t="0" r="46391" b="0"/>
          <a:stretch>
            <a:fillRect/>
          </a:stretch>
        </p:blipFill>
        <p:spPr>
          <a:xfrm>
            <a:off x="7785100" y="368300"/>
            <a:ext cx="4851400" cy="6731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DEDEDE"/>
                </a:solidFill>
              </a:rPr>
              <a:t>国内主要创客空间考察报告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清华大学基础工业训练中心（清华</a:t>
            </a:r>
            <a:r>
              <a:rPr sz="3600">
                <a:solidFill>
                  <a:srgbClr val="558AAB"/>
                </a:solidFill>
              </a:rPr>
              <a:t>i</a:t>
            </a:r>
            <a:r>
              <a:rPr cap="all" sz="3600">
                <a:solidFill>
                  <a:srgbClr val="558AAB"/>
                </a:solidFill>
              </a:rPr>
              <a:t>.Center）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4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113" name="Untitled.png"/>
            <p:cNvPicPr/>
            <p:nvPr/>
          </p:nvPicPr>
          <p:blipFill>
            <a:blip r:embed="rId2">
              <a:extLst/>
            </a:blip>
            <a:srcRect l="42555" t="0" r="7452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全球创客空间运动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7660" indent="-327660" defTabSz="502412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737373"/>
                </a:solidFill>
              </a:rPr>
              <a:t>欧洲和北美</a:t>
            </a:r>
            <a:endParaRPr sz="2580">
              <a:solidFill>
                <a:srgbClr val="737373"/>
              </a:solidFill>
            </a:endParaRPr>
          </a:p>
          <a:p>
            <a:pPr lvl="1" marL="655320" indent="-327660" defTabSz="502412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737373"/>
                </a:solidFill>
              </a:rPr>
              <a:t>广泛的“群众基础”</a:t>
            </a:r>
            <a:endParaRPr sz="2580">
              <a:solidFill>
                <a:srgbClr val="737373"/>
              </a:solidFill>
            </a:endParaRPr>
          </a:p>
          <a:p>
            <a:pPr lvl="1" marL="655320" indent="-327660" defTabSz="502412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737373"/>
                </a:solidFill>
              </a:rPr>
              <a:t>社区化</a:t>
            </a:r>
            <a:endParaRPr sz="2580">
              <a:solidFill>
                <a:srgbClr val="737373"/>
              </a:solidFill>
            </a:endParaRPr>
          </a:p>
          <a:p>
            <a:pPr lvl="1" marL="655320" indent="-327660" defTabSz="502412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737373"/>
                </a:solidFill>
              </a:rPr>
              <a:t>兴趣导向</a:t>
            </a:r>
            <a:endParaRPr sz="2580">
              <a:solidFill>
                <a:srgbClr val="737373"/>
              </a:solidFill>
            </a:endParaRPr>
          </a:p>
          <a:p>
            <a:pPr lvl="1" marL="655320" indent="-327660" defTabSz="502412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737373"/>
                </a:solidFill>
              </a:rPr>
              <a:t>专业培训</a:t>
            </a:r>
            <a:endParaRPr sz="2580">
              <a:solidFill>
                <a:srgbClr val="737373"/>
              </a:solidFill>
            </a:endParaRPr>
          </a:p>
          <a:p>
            <a:pPr lvl="0" marL="327660" indent="-327660" defTabSz="502412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737373"/>
                </a:solidFill>
              </a:rPr>
              <a:t>中国</a:t>
            </a:r>
            <a:endParaRPr sz="2580">
              <a:solidFill>
                <a:srgbClr val="737373"/>
              </a:solidFill>
            </a:endParaRPr>
          </a:p>
          <a:p>
            <a:pPr lvl="1" marL="655320" indent="-327660" defTabSz="502412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737373"/>
                </a:solidFill>
              </a:rPr>
              <a:t>创意实现</a:t>
            </a:r>
            <a:endParaRPr sz="2580">
              <a:solidFill>
                <a:srgbClr val="737373"/>
              </a:solidFill>
            </a:endParaRPr>
          </a:p>
          <a:p>
            <a:pPr lvl="1" marL="655320" indent="-327660" defTabSz="502412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737373"/>
                </a:solidFill>
              </a:rPr>
              <a:t>产品开发</a:t>
            </a:r>
            <a:endParaRPr sz="2580">
              <a:solidFill>
                <a:srgbClr val="737373"/>
              </a:solidFill>
            </a:endParaRPr>
          </a:p>
          <a:p>
            <a:pPr lvl="1" marL="655320" indent="-327660" defTabSz="502412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737373"/>
                </a:solidFill>
              </a:rPr>
              <a:t>科技普及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1270000" y="4019143"/>
            <a:ext cx="10464800" cy="1181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“不管时代怎样发展，创客的原动力仍然来自对动手制作的热爱，这种纯粹的激情是不会被异化的”</a:t>
            </a:r>
          </a:p>
        </p:txBody>
      </p:sp>
      <p:sp>
        <p:nvSpPr>
          <p:cNvPr id="119" name="Shape 119"/>
          <p:cNvSpPr/>
          <p:nvPr/>
        </p:nvSpPr>
        <p:spPr>
          <a:xfrm>
            <a:off x="1270000" y="6362700"/>
            <a:ext cx="10464800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400"/>
              </a:spcBef>
              <a:defRPr sz="2800">
                <a:solidFill>
                  <a:srgbClr val="737373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737373"/>
                </a:solidFill>
              </a:rPr>
              <a:t>–李大维，上海“新车间”创客空间创始人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表 国内创客空间地域分布.jpg"/>
          <p:cNvPicPr/>
          <p:nvPr/>
        </p:nvPicPr>
        <p:blipFill>
          <a:blip r:embed="rId2">
            <a:extLst/>
          </a:blip>
          <a:srcRect l="21" t="0" r="56" b="0"/>
          <a:stretch>
            <a:fillRect/>
          </a:stretch>
        </p:blipFill>
        <p:spPr>
          <a:xfrm>
            <a:off x="0" y="13744"/>
            <a:ext cx="13004800" cy="972101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2661855" y="5390330"/>
            <a:ext cx="2724913" cy="9977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西南交通大学创客空间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成都创客空间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微制作创客空间</a:t>
            </a:r>
          </a:p>
        </p:txBody>
      </p:sp>
      <p:sp>
        <p:nvSpPr>
          <p:cNvPr id="123" name="Shape 123"/>
          <p:cNvSpPr/>
          <p:nvPr/>
        </p:nvSpPr>
        <p:spPr>
          <a:xfrm>
            <a:off x="8419338" y="7166559"/>
            <a:ext cx="2894331" cy="171968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创研工坊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开源创客坊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柴火创客空间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"/>
                <a:ea typeface="Helvetica"/>
                <a:cs typeface="Helvetica"/>
                <a:sym typeface="Helvetica"/>
              </a:rPr>
              <a:t>深圳</a:t>
            </a: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DIY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开放制造空间TechSpace</a:t>
            </a:r>
          </a:p>
        </p:txBody>
      </p:sp>
      <p:sp>
        <p:nvSpPr>
          <p:cNvPr id="124" name="Shape 124"/>
          <p:cNvSpPr/>
          <p:nvPr/>
        </p:nvSpPr>
        <p:spPr>
          <a:xfrm>
            <a:off x="4708524" y="7545323"/>
            <a:ext cx="2673351" cy="167335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果壳工场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缘分汇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清华大学创客空间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北京创客空间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FlamingoEDA开放空间</a:t>
            </a:r>
          </a:p>
        </p:txBody>
      </p:sp>
      <p:sp>
        <p:nvSpPr>
          <p:cNvPr id="125" name="Shape 125"/>
          <p:cNvSpPr/>
          <p:nvPr/>
        </p:nvSpPr>
        <p:spPr>
          <a:xfrm>
            <a:off x="9838808" y="4861175"/>
            <a:ext cx="2061973" cy="136255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新车间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同济大学FabLab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南京创客空间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洋葱胶囊</a:t>
            </a:r>
          </a:p>
        </p:txBody>
      </p:sp>
      <p:sp>
        <p:nvSpPr>
          <p:cNvPr id="126" name="Shape 126"/>
          <p:cNvSpPr/>
          <p:nvPr/>
        </p:nvSpPr>
        <p:spPr>
          <a:xfrm>
            <a:off x="5520563" y="2431492"/>
            <a:ext cx="2216913" cy="16733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果壳实验室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缘分汇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清华创客空间社团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北京创客空间</a:t>
            </a:r>
            <a:endParaRPr sz="2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清华i.Center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表 国内创客空间地域分布.jpg"/>
          <p:cNvPicPr/>
          <p:nvPr/>
        </p:nvPicPr>
        <p:blipFill>
          <a:blip r:embed="rId2">
            <a:extLst/>
          </a:blip>
          <a:srcRect l="21" t="0" r="56" b="0"/>
          <a:stretch>
            <a:fillRect/>
          </a:stretch>
        </p:blipFill>
        <p:spPr>
          <a:xfrm>
            <a:off x="0" y="13744"/>
            <a:ext cx="13004800" cy="9721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34947669372a01cc5fa01d4d240753f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2521" y="7509287"/>
            <a:ext cx="3048001" cy="170231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30" name="Shape 130"/>
          <p:cNvSpPr/>
          <p:nvPr/>
        </p:nvSpPr>
        <p:spPr>
          <a:xfrm>
            <a:off x="91888" y="8347617"/>
            <a:ext cx="3914090" cy="7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4" invalidUrl="" action="" tgtFrame="" tooltip="" history="1" highlightClick="0" endSnd="0"/>
              </a:rPr>
              <a:t>http://www.instructables.com/id/Microduino-a-small-and-stackable-Arduino-Uno/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http://www.makeblock.cc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6" invalidUrl="" action="" tgtFrame="" tooltip="" history="1" highlightClick="0" endSnd="0"/>
              </a:rPr>
              <a:t>http://wiki.xinchejian.com/wiki/Insectbot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7" invalidUrl="" action="" tgtFrame="" tooltip="" history="1" highlightClick="0" endSnd="0"/>
              </a:rPr>
              <a:t>http://maker.swjtu.edu.cn/node/131</a:t>
            </a:r>
          </a:p>
        </p:txBody>
      </p:sp>
      <p:pic>
        <p:nvPicPr>
          <p:cNvPr id="131" name="F0DUAOOHJKBU4TM.MEDIUM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17454" y="1814644"/>
            <a:ext cx="3048001" cy="203036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32" name="DSC_8262.jpg"/>
          <p:cNvPicPr/>
          <p:nvPr/>
        </p:nvPicPr>
        <p:blipFill>
          <a:blip r:embed="rId9">
            <a:extLst/>
          </a:blip>
          <a:srcRect l="0" t="0" r="0" b="0"/>
          <a:stretch>
            <a:fillRect/>
          </a:stretch>
        </p:blipFill>
        <p:spPr>
          <a:xfrm>
            <a:off x="9823846" y="4081462"/>
            <a:ext cx="3048001" cy="202184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33" name="03-jdqkollse3D打印机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90431" y="4495802"/>
            <a:ext cx="3048001" cy="236269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34" name="Shape 134"/>
          <p:cNvSpPr/>
          <p:nvPr/>
        </p:nvSpPr>
        <p:spPr>
          <a:xfrm>
            <a:off x="4733798" y="1383622"/>
            <a:ext cx="12512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Microduino</a:t>
            </a:r>
          </a:p>
        </p:txBody>
      </p:sp>
      <p:sp>
        <p:nvSpPr>
          <p:cNvPr id="135" name="Shape 135"/>
          <p:cNvSpPr/>
          <p:nvPr/>
        </p:nvSpPr>
        <p:spPr>
          <a:xfrm>
            <a:off x="2305049" y="6868083"/>
            <a:ext cx="2146301" cy="36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西南交大创客空间</a:t>
            </a:r>
          </a:p>
        </p:txBody>
      </p:sp>
      <p:sp>
        <p:nvSpPr>
          <p:cNvPr id="136" name="Shape 136"/>
          <p:cNvSpPr/>
          <p:nvPr/>
        </p:nvSpPr>
        <p:spPr>
          <a:xfrm>
            <a:off x="4181728" y="9240612"/>
            <a:ext cx="123774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MakeBlock</a:t>
            </a:r>
          </a:p>
        </p:txBody>
      </p:sp>
      <p:sp>
        <p:nvSpPr>
          <p:cNvPr id="137" name="Shape 137"/>
          <p:cNvSpPr/>
          <p:nvPr/>
        </p:nvSpPr>
        <p:spPr>
          <a:xfrm>
            <a:off x="9836149" y="3697316"/>
            <a:ext cx="1384301" cy="36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上海新车间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促进创客活动的因素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26719" indent="-426719" defTabSz="560831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737373"/>
                </a:solidFill>
              </a:rPr>
              <a:t>TMT（科技、媒体、通讯）</a:t>
            </a:r>
            <a:endParaRPr sz="3455">
              <a:solidFill>
                <a:srgbClr val="737373"/>
              </a:solidFill>
            </a:endParaRPr>
          </a:p>
          <a:p>
            <a:pPr lvl="0" marL="426719" indent="-426719" defTabSz="560831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737373"/>
                </a:solidFill>
              </a:rPr>
              <a:t>互联网</a:t>
            </a:r>
            <a:endParaRPr sz="3455">
              <a:solidFill>
                <a:srgbClr val="737373"/>
              </a:solidFill>
            </a:endParaRPr>
          </a:p>
          <a:p>
            <a:pPr lvl="1" marL="853439" indent="-426719" defTabSz="560831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737373"/>
                </a:solidFill>
              </a:rPr>
              <a:t>在线社区支撑的跨地域内容传播与共享</a:t>
            </a:r>
            <a:endParaRPr sz="3455">
              <a:solidFill>
                <a:srgbClr val="737373"/>
              </a:solidFill>
            </a:endParaRPr>
          </a:p>
          <a:p>
            <a:pPr lvl="0" marL="426719" indent="-426719" defTabSz="560831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737373"/>
                </a:solidFill>
              </a:rPr>
              <a:t>本地制造资源</a:t>
            </a:r>
            <a:endParaRPr sz="3455">
              <a:solidFill>
                <a:srgbClr val="737373"/>
              </a:solidFill>
            </a:endParaRPr>
          </a:p>
          <a:p>
            <a:pPr lvl="1" marL="853439" indent="-426719" defTabSz="560831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737373"/>
                </a:solidFill>
              </a:rPr>
              <a:t>深圳创客迅速崛起的产业基础</a:t>
            </a:r>
            <a:endParaRPr sz="3455">
              <a:solidFill>
                <a:srgbClr val="737373"/>
              </a:solidFill>
            </a:endParaRPr>
          </a:p>
          <a:p>
            <a:pPr lvl="0" marL="426719" indent="-426719" defTabSz="560831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737373"/>
                </a:solidFill>
              </a:rPr>
              <a:t>媒体社区</a:t>
            </a:r>
            <a:endParaRPr sz="3455">
              <a:solidFill>
                <a:srgbClr val="737373"/>
              </a:solidFill>
            </a:endParaRPr>
          </a:p>
          <a:p>
            <a:pPr lvl="1" marL="853439" indent="-426719" defTabSz="560831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737373"/>
                </a:solidFill>
              </a:rPr>
              <a:t>文化氛围与社区基础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创客范儿的开发生命周期</a:t>
            </a:r>
          </a:p>
        </p:txBody>
      </p:sp>
      <p:sp>
        <p:nvSpPr>
          <p:cNvPr id="143" name="Shape 143"/>
          <p:cNvSpPr/>
          <p:nvPr/>
        </p:nvSpPr>
        <p:spPr>
          <a:xfrm>
            <a:off x="3695420" y="9088450"/>
            <a:ext cx="5613960" cy="23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参考资料：徐思彦, 李正风. 公众参与创新的社会网络: 创客运动与创客空间[J]. 科学学研究, 2014, (12): 1789-1796.</a:t>
            </a:r>
          </a:p>
        </p:txBody>
      </p:sp>
      <p:sp>
        <p:nvSpPr>
          <p:cNvPr id="144" name="Shape 144"/>
          <p:cNvSpPr/>
          <p:nvPr/>
        </p:nvSpPr>
        <p:spPr>
          <a:xfrm>
            <a:off x="2101850" y="2388450"/>
            <a:ext cx="8801101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概念设计——原型产品制造——展示与验证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1100799" y="4741604"/>
            <a:ext cx="10803202" cy="2641292"/>
            <a:chOff x="0" y="0"/>
            <a:chExt cx="10803201" cy="2641291"/>
          </a:xfrm>
        </p:grpSpPr>
        <p:sp>
          <p:nvSpPr>
            <p:cNvPr id="145" name="Shape 145"/>
            <p:cNvSpPr/>
            <p:nvPr/>
          </p:nvSpPr>
          <p:spPr>
            <a:xfrm>
              <a:off x="0" y="668866"/>
              <a:ext cx="1270000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DEDEDE"/>
                  </a:solidFill>
                </a:rPr>
                <a:t>想法产生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9533201" y="669569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用户</a:t>
              </a:r>
              <a:endParaRPr sz="2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长尾市场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1354666" y="0"/>
              <a:ext cx="5840149" cy="63489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DEDEDE"/>
                  </a:solidFill>
                </a:rPr>
                <a:t>创客网络：开源社区 开源硬件 创客杂志 创客嘉年华 创客马拉松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1354666" y="2006392"/>
              <a:ext cx="5840149" cy="6349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DEDEDE"/>
                  </a:solidFill>
                </a:rPr>
                <a:t>创客实体：创客空间 Fab Lab TechShop 硬件加速器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1651000" y="1049917"/>
              <a:ext cx="1521288" cy="50789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DEDEDE"/>
                  </a:solidFill>
                </a:rPr>
                <a:t>设计与研发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3553287" y="1049917"/>
              <a:ext cx="1521289" cy="50789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DEDEDE"/>
                  </a:solidFill>
                </a:rPr>
                <a:t>原型制造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455575" y="1049917"/>
              <a:ext cx="1521289" cy="50789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众筹融资</a:t>
              </a:r>
              <a:endPara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想法验证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7357863" y="1049917"/>
              <a:ext cx="1521289" cy="50789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DEDEDE"/>
                  </a:solidFill>
                </a:rPr>
                <a:t>产品迭代</a:t>
              </a:r>
            </a:p>
          </p:txBody>
        </p:sp>
        <p:cxnSp>
          <p:nvCxnSpPr>
            <p:cNvPr id="153" name="Connector 153"/>
            <p:cNvCxnSpPr>
              <a:stCxn id="147" idx="0"/>
              <a:endCxn id="145" idx="0"/>
            </p:cNvCxnSpPr>
            <p:nvPr/>
          </p:nvCxnSpPr>
          <p:spPr>
            <a:xfrm flipH="1">
              <a:off x="635000" y="317500"/>
              <a:ext cx="3644900" cy="990600"/>
            </a:xfrm>
            <a:prstGeom prst="bentConnector2">
              <a:avLst/>
            </a:prstGeom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</p:cxnSp>
        <p:cxnSp>
          <p:nvCxnSpPr>
            <p:cNvPr id="154" name="Connector 154"/>
            <p:cNvCxnSpPr>
              <a:stCxn id="145" idx="0"/>
              <a:endCxn id="148" idx="0"/>
            </p:cNvCxnSpPr>
            <p:nvPr/>
          </p:nvCxnSpPr>
          <p:spPr>
            <a:xfrm flipH="1" rot="16200000">
              <a:off x="1949450" y="-6350"/>
              <a:ext cx="1016000" cy="3644900"/>
            </a:xfrm>
            <a:prstGeom prst="bentConnector2">
              <a:avLst/>
            </a:prstGeom>
            <a:ln w="25400" cap="flat">
              <a:solidFill>
                <a:srgbClr val="577198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55" name="Connector 155"/>
            <p:cNvCxnSpPr>
              <a:stCxn id="147" idx="0"/>
              <a:endCxn id="152" idx="0"/>
            </p:cNvCxnSpPr>
            <p:nvPr/>
          </p:nvCxnSpPr>
          <p:spPr>
            <a:xfrm>
              <a:off x="4279900" y="317500"/>
              <a:ext cx="3835400" cy="990600"/>
            </a:xfrm>
            <a:prstGeom prst="bentConnector2">
              <a:avLst/>
            </a:prstGeom>
            <a:ln w="25400" cap="flat">
              <a:solidFill>
                <a:srgbClr val="577198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56" name="Connector 156"/>
            <p:cNvCxnSpPr>
              <a:stCxn id="152" idx="0"/>
              <a:endCxn id="148" idx="0"/>
            </p:cNvCxnSpPr>
            <p:nvPr/>
          </p:nvCxnSpPr>
          <p:spPr>
            <a:xfrm rot="5400000">
              <a:off x="5689600" y="-101600"/>
              <a:ext cx="1016000" cy="3835400"/>
            </a:xfrm>
            <a:prstGeom prst="bentConnector2">
              <a:avLst/>
            </a:prstGeom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</p:cxnSp>
        <p:cxnSp>
          <p:nvCxnSpPr>
            <p:cNvPr id="157" name="Connector 157"/>
            <p:cNvCxnSpPr>
              <a:stCxn id="149" idx="0"/>
              <a:endCxn id="145" idx="0"/>
            </p:cNvCxnSpPr>
            <p:nvPr/>
          </p:nvCxnSpPr>
          <p:spPr>
            <a:xfrm flipH="1">
              <a:off x="635000" y="1303866"/>
              <a:ext cx="1776644" cy="1"/>
            </a:xfrm>
            <a:prstGeom prst="straightConnector1">
              <a:avLst/>
            </a:prstGeom>
            <a:ln w="25400" cap="flat">
              <a:solidFill>
                <a:srgbClr val="577198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58" name="Connector 158"/>
            <p:cNvCxnSpPr>
              <a:stCxn id="150" idx="0"/>
              <a:endCxn id="149" idx="0"/>
            </p:cNvCxnSpPr>
            <p:nvPr/>
          </p:nvCxnSpPr>
          <p:spPr>
            <a:xfrm flipH="1">
              <a:off x="2411643" y="1303866"/>
              <a:ext cx="1902289" cy="1"/>
            </a:xfrm>
            <a:prstGeom prst="straightConnector1">
              <a:avLst/>
            </a:prstGeom>
            <a:ln w="25400" cap="flat">
              <a:solidFill>
                <a:srgbClr val="577198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59" name="Connector 159"/>
            <p:cNvCxnSpPr>
              <a:stCxn id="151" idx="0"/>
              <a:endCxn id="150" idx="0"/>
            </p:cNvCxnSpPr>
            <p:nvPr/>
          </p:nvCxnSpPr>
          <p:spPr>
            <a:xfrm flipH="1">
              <a:off x="4313931" y="1303866"/>
              <a:ext cx="1902289" cy="1"/>
            </a:xfrm>
            <a:prstGeom prst="straightConnector1">
              <a:avLst/>
            </a:prstGeom>
            <a:ln w="25400" cap="flat">
              <a:solidFill>
                <a:srgbClr val="577198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60" name="Connector 160"/>
            <p:cNvCxnSpPr>
              <a:stCxn id="152" idx="0"/>
              <a:endCxn id="151" idx="0"/>
            </p:cNvCxnSpPr>
            <p:nvPr/>
          </p:nvCxnSpPr>
          <p:spPr>
            <a:xfrm flipH="1">
              <a:off x="6216219" y="1303866"/>
              <a:ext cx="1902289" cy="1"/>
            </a:xfrm>
            <a:prstGeom prst="straightConnector1">
              <a:avLst/>
            </a:prstGeom>
            <a:ln w="25400" cap="flat">
              <a:solidFill>
                <a:srgbClr val="577198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61" name="Shape 161"/>
            <p:cNvSpPr/>
            <p:nvPr/>
          </p:nvSpPr>
          <p:spPr>
            <a:xfrm>
              <a:off x="2411643" y="549824"/>
              <a:ext cx="1" cy="507900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4313931" y="549824"/>
              <a:ext cx="1" cy="507900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 flipV="1">
              <a:off x="2411643" y="1551415"/>
              <a:ext cx="1" cy="507899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6216219" y="549824"/>
              <a:ext cx="1" cy="507900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 flipV="1">
              <a:off x="4313931" y="1551415"/>
              <a:ext cx="1" cy="507899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 flipV="1">
              <a:off x="6216219" y="1551415"/>
              <a:ext cx="1" cy="507899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>
              <a:off x="8870519" y="1304569"/>
              <a:ext cx="66283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228"/>
                    <a:pt x="7200" y="702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577198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lvl="0"/>
            </a:p>
          </p:txBody>
        </p:sp>
      </p:grp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IMG7052.jpeg"/>
          <p:cNvPicPr/>
          <p:nvPr/>
        </p:nvPicPr>
        <p:blipFill>
          <a:blip r:embed="rId2">
            <a:extLst/>
          </a:blip>
          <a:srcRect l="65401" t="0" r="15239" b="0"/>
          <a:stretch>
            <a:fillRect/>
          </a:stretch>
        </p:blipFill>
        <p:spPr>
          <a:xfrm>
            <a:off x="8597899" y="4356100"/>
            <a:ext cx="4038601" cy="391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G_1509.jpeg"/>
          <p:cNvPicPr/>
          <p:nvPr/>
        </p:nvPicPr>
        <p:blipFill>
          <a:blip r:embed="rId3">
            <a:extLst/>
          </a:blip>
          <a:srcRect l="11354" t="0" r="11354" b="0"/>
          <a:stretch>
            <a:fillRect/>
          </a:stretch>
        </p:blipFill>
        <p:spPr>
          <a:xfrm>
            <a:off x="368899" y="368300"/>
            <a:ext cx="8140701" cy="789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G_1534.jpeg"/>
          <p:cNvPicPr/>
          <p:nvPr/>
        </p:nvPicPr>
        <p:blipFill>
          <a:blip r:embed="rId4">
            <a:extLst/>
          </a:blip>
          <a:srcRect l="11282" t="0" r="11282" b="0"/>
          <a:stretch>
            <a:fillRect/>
          </a:stretch>
        </p:blipFill>
        <p:spPr>
          <a:xfrm>
            <a:off x="8597900" y="368300"/>
            <a:ext cx="4038601" cy="391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创客空间发挥作用的不同形式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000">
                <a:solidFill>
                  <a:srgbClr val="DEDEDE"/>
                </a:solidFill>
              </a:rPr>
              <a:t>创客空间发挥作用的不同形式</a:t>
            </a:r>
          </a:p>
        </p:txBody>
      </p:sp>
      <p:sp>
        <p:nvSpPr>
          <p:cNvPr id="177" name="Shape 177"/>
          <p:cNvSpPr/>
          <p:nvPr/>
        </p:nvSpPr>
        <p:spPr>
          <a:xfrm>
            <a:off x="1714500" y="2276475"/>
            <a:ext cx="2028032" cy="767606"/>
          </a:xfrm>
          <a:prstGeom prst="roundRect">
            <a:avLst>
              <a:gd name="adj" fmla="val 2481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DEDEDE"/>
                </a:solidFill>
              </a:rPr>
              <a:t>兴趣团体</a:t>
            </a:r>
          </a:p>
        </p:txBody>
      </p:sp>
      <p:sp>
        <p:nvSpPr>
          <p:cNvPr id="178" name="Shape 178"/>
          <p:cNvSpPr/>
          <p:nvPr/>
        </p:nvSpPr>
        <p:spPr>
          <a:xfrm>
            <a:off x="5422900" y="1565275"/>
            <a:ext cx="2540000" cy="767606"/>
          </a:xfrm>
          <a:prstGeom prst="roundRect">
            <a:avLst>
              <a:gd name="adj" fmla="val 2481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DEDEDE"/>
                </a:solidFill>
              </a:rPr>
              <a:t>项目孵化与加速</a:t>
            </a:r>
          </a:p>
        </p:txBody>
      </p:sp>
      <p:sp>
        <p:nvSpPr>
          <p:cNvPr id="179" name="Shape 179"/>
          <p:cNvSpPr/>
          <p:nvPr/>
        </p:nvSpPr>
        <p:spPr>
          <a:xfrm>
            <a:off x="9031684" y="2428875"/>
            <a:ext cx="2028032" cy="767606"/>
          </a:xfrm>
          <a:prstGeom prst="roundRect">
            <a:avLst>
              <a:gd name="adj" fmla="val 2481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DEDEDE"/>
                </a:solidFill>
              </a:rPr>
              <a:t>技能培训</a:t>
            </a:r>
          </a:p>
        </p:txBody>
      </p:sp>
      <p:sp>
        <p:nvSpPr>
          <p:cNvPr id="180" name="Shape 180"/>
          <p:cNvSpPr/>
          <p:nvPr/>
        </p:nvSpPr>
        <p:spPr>
          <a:xfrm>
            <a:off x="675084" y="5921375"/>
            <a:ext cx="2028032" cy="767606"/>
          </a:xfrm>
          <a:prstGeom prst="roundRect">
            <a:avLst>
              <a:gd name="adj" fmla="val 2481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DEDEDE"/>
                </a:solidFill>
              </a:rPr>
              <a:t>专业工艺</a:t>
            </a:r>
          </a:p>
        </p:txBody>
      </p:sp>
      <p:sp>
        <p:nvSpPr>
          <p:cNvPr id="181" name="Shape 181"/>
          <p:cNvSpPr/>
          <p:nvPr/>
        </p:nvSpPr>
        <p:spPr>
          <a:xfrm>
            <a:off x="3088084" y="7433419"/>
            <a:ext cx="2028032" cy="767606"/>
          </a:xfrm>
          <a:prstGeom prst="roundRect">
            <a:avLst>
              <a:gd name="adj" fmla="val 2481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DEDEDE"/>
                </a:solidFill>
              </a:rPr>
              <a:t>社交空间</a:t>
            </a:r>
          </a:p>
        </p:txBody>
      </p:sp>
      <p:sp>
        <p:nvSpPr>
          <p:cNvPr id="182" name="Shape 182"/>
          <p:cNvSpPr/>
          <p:nvPr/>
        </p:nvSpPr>
        <p:spPr>
          <a:xfrm>
            <a:off x="6694884" y="7673975"/>
            <a:ext cx="2540001" cy="767606"/>
          </a:xfrm>
          <a:prstGeom prst="roundRect">
            <a:avLst>
              <a:gd name="adj" fmla="val 2481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DEDEDE"/>
                </a:solidFill>
              </a:rPr>
              <a:t>企业家资源导入</a:t>
            </a:r>
          </a:p>
        </p:txBody>
      </p:sp>
      <p:sp>
        <p:nvSpPr>
          <p:cNvPr id="183" name="Shape 183"/>
          <p:cNvSpPr/>
          <p:nvPr/>
        </p:nvSpPr>
        <p:spPr>
          <a:xfrm>
            <a:off x="9196784" y="6175375"/>
            <a:ext cx="3175001" cy="767606"/>
          </a:xfrm>
          <a:prstGeom prst="roundRect">
            <a:avLst>
              <a:gd name="adj" fmla="val 2481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DEDEDE"/>
                </a:solidFill>
              </a:rPr>
              <a:t>学校支撑的创客空间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7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186" name="DSC_0171.jpeg"/>
            <p:cNvPicPr/>
            <p:nvPr/>
          </p:nvPicPr>
          <p:blipFill>
            <a:blip r:embed="rId2">
              <a:extLst/>
            </a:blip>
            <a:srcRect l="24790" t="0" r="24790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兴趣团体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Homebrew Computer Club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创新社（清华学生社团）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深圳DIY社区</a:t>
            </a:r>
          </a:p>
        </p:txBody>
      </p:sp>
      <p:sp>
        <p:nvSpPr>
          <p:cNvPr id="190" name="Shape 190"/>
          <p:cNvSpPr/>
          <p:nvPr/>
        </p:nvSpPr>
        <p:spPr>
          <a:xfrm>
            <a:off x="3695420" y="9031300"/>
            <a:ext cx="3490266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http://gallery.innovation-china.org/index.php/project/lab_robot/DSC_0171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4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193" name="DSC_0171.JPG"/>
            <p:cNvPicPr/>
            <p:nvPr/>
          </p:nvPicPr>
          <p:blipFill>
            <a:blip r:embed="rId2">
              <a:extLst/>
            </a:blip>
            <a:srcRect l="24790" t="0" r="24790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兴趣团体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形式多样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学生社团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邮件列表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技术交流会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业余项目开发</a:t>
            </a:r>
          </a:p>
        </p:txBody>
      </p:sp>
      <p:sp>
        <p:nvSpPr>
          <p:cNvPr id="197" name="Shape 197"/>
          <p:cNvSpPr/>
          <p:nvPr/>
        </p:nvSpPr>
        <p:spPr>
          <a:xfrm>
            <a:off x="3695420" y="9031300"/>
            <a:ext cx="3490266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http://gallery.innovation-china.org/index.php/project/lab_robot/DSC_0171</a:t>
            </a:r>
          </a:p>
        </p:txBody>
      </p:sp>
      <p:sp>
        <p:nvSpPr>
          <p:cNvPr id="198" name="Shape 198"/>
          <p:cNvSpPr/>
          <p:nvPr/>
        </p:nvSpPr>
        <p:spPr>
          <a:xfrm>
            <a:off x="7575550" y="2092959"/>
            <a:ext cx="2654300" cy="62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创新社学生项目：</a:t>
            </a:r>
            <a:endParaRPr sz="20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图书馆自动还书机器人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7"/>
          <p:cNvGrpSpPr/>
          <p:nvPr/>
        </p:nvGrpSpPr>
        <p:grpSpPr>
          <a:xfrm>
            <a:off x="6845300" y="1291041"/>
            <a:ext cx="5295900" cy="7175501"/>
            <a:chOff x="-76200" y="-63500"/>
            <a:chExt cx="5295900" cy="7175500"/>
          </a:xfrm>
        </p:grpSpPr>
        <p:pic>
          <p:nvPicPr>
            <p:cNvPr id="66" name="IMG_4005-enhanced.jpeg"/>
            <p:cNvPicPr/>
            <p:nvPr/>
          </p:nvPicPr>
          <p:blipFill>
            <a:blip r:embed="rId2">
              <a:extLst/>
            </a:blip>
            <a:srcRect l="22518" t="0" r="22518" b="0"/>
            <a:stretch>
              <a:fillRect/>
            </a:stretch>
          </p:blipFill>
          <p:spPr>
            <a:xfrm>
              <a:off x="0" y="0"/>
              <a:ext cx="5156200" cy="7035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5295900" cy="7175500"/>
            </a:xfrm>
            <a:prstGeom prst="rect">
              <a:avLst/>
            </a:prstGeom>
            <a:effectLst/>
          </p:spPr>
        </p:pic>
      </p:grp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创客文化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支撑创客社群的创客空间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2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201" name="IMG_6083.jpeg"/>
            <p:cNvPicPr/>
            <p:nvPr/>
          </p:nvPicPr>
          <p:blipFill>
            <a:blip r:embed="rId2">
              <a:extLst/>
            </a:blip>
            <a:srcRect l="21833" t="0" r="21833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兴趣团体</a:t>
            </a:r>
          </a:p>
        </p:txBody>
      </p:sp>
      <p:sp>
        <p:nvSpPr>
          <p:cNvPr id="204" name="Shape 2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形式多样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学生社团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邮件列表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技术交流会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业余项目开发</a:t>
            </a:r>
          </a:p>
        </p:txBody>
      </p:sp>
      <p:sp>
        <p:nvSpPr>
          <p:cNvPr id="205" name="Shape 205"/>
          <p:cNvSpPr/>
          <p:nvPr/>
        </p:nvSpPr>
        <p:spPr>
          <a:xfrm>
            <a:off x="7575550" y="2353309"/>
            <a:ext cx="2654300" cy="360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清华计算机系学生科协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09"/>
          <p:cNvGrpSpPr/>
          <p:nvPr/>
        </p:nvGrpSpPr>
        <p:grpSpPr>
          <a:xfrm>
            <a:off x="7569200" y="2705100"/>
            <a:ext cx="4432300" cy="5854701"/>
            <a:chOff x="-76200" y="-63500"/>
            <a:chExt cx="4432300" cy="5854700"/>
          </a:xfrm>
        </p:grpSpPr>
        <p:pic>
          <p:nvPicPr>
            <p:cNvPr id="208" name="CIMG7085.jpeg"/>
            <p:cNvPicPr/>
            <p:nvPr/>
          </p:nvPicPr>
          <p:blipFill>
            <a:blip r:embed="rId2">
              <a:extLst/>
            </a:blip>
            <a:srcRect l="29266" t="0" r="14400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兴趣团体</a:t>
            </a:r>
          </a:p>
        </p:txBody>
      </p:sp>
      <p:sp>
        <p:nvSpPr>
          <p:cNvPr id="211" name="Shape 2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形式多样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学生社团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邮件列表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技术交流会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业余项目开发</a:t>
            </a:r>
          </a:p>
        </p:txBody>
      </p:sp>
      <p:sp>
        <p:nvSpPr>
          <p:cNvPr id="212" name="Shape 212"/>
          <p:cNvSpPr/>
          <p:nvPr/>
        </p:nvSpPr>
        <p:spPr>
          <a:xfrm>
            <a:off x="7575550" y="2334005"/>
            <a:ext cx="1981708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深圳DIY创客社区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兴趣团体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以兴趣为驱动</a:t>
            </a:r>
            <a:endParaRPr sz="3600">
              <a:solidFill>
                <a:srgbClr val="737373"/>
              </a:solidFill>
            </a:endParaRPr>
          </a:p>
          <a:p>
            <a:pPr lvl="0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自发性强</a:t>
            </a:r>
            <a:endParaRPr sz="3600">
              <a:solidFill>
                <a:srgbClr val="737373"/>
              </a:solidFill>
            </a:endParaRPr>
          </a:p>
          <a:p>
            <a:pPr lvl="0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各小团体开发内容分散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8458589" y="3998216"/>
            <a:ext cx="2288434" cy="3255768"/>
            <a:chOff x="0" y="0"/>
            <a:chExt cx="2288433" cy="3255767"/>
          </a:xfrm>
        </p:grpSpPr>
        <p:sp>
          <p:nvSpPr>
            <p:cNvPr id="216" name="Shape 216"/>
            <p:cNvSpPr/>
            <p:nvPr/>
          </p:nvSpPr>
          <p:spPr>
            <a:xfrm>
              <a:off x="0" y="0"/>
              <a:ext cx="2288434" cy="911035"/>
            </a:xfrm>
            <a:prstGeom prst="roundRect">
              <a:avLst>
                <a:gd name="adj" fmla="val 2091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DEDEDE"/>
                  </a:solidFill>
                </a:rPr>
                <a:t>研究兴趣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0" y="2344732"/>
              <a:ext cx="2288434" cy="911036"/>
            </a:xfrm>
            <a:prstGeom prst="roundRect">
              <a:avLst>
                <a:gd name="adj" fmla="val 2091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DEDEDE"/>
                  </a:solidFill>
                </a:rPr>
                <a:t>产品方向</a:t>
              </a:r>
            </a:p>
          </p:txBody>
        </p:sp>
        <p:sp>
          <p:nvSpPr>
            <p:cNvPr id="218" name="Shape 218"/>
            <p:cNvSpPr/>
            <p:nvPr/>
          </p:nvSpPr>
          <p:spPr>
            <a:xfrm flipH="1">
              <a:off x="1144216" y="898411"/>
              <a:ext cx="1" cy="146187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3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222" name="IMG_5439.jpeg"/>
            <p:cNvPicPr/>
            <p:nvPr/>
          </p:nvPicPr>
          <p:blipFill>
            <a:blip r:embed="rId2">
              <a:extLst/>
            </a:blip>
            <a:srcRect l="21833" t="0" r="21833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项目孵化与加速</a:t>
            </a:r>
          </a:p>
        </p:txBody>
      </p:sp>
      <p:sp>
        <p:nvSpPr>
          <p:cNvPr id="225" name="Shape 2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北京创客空间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深圳柴火创客空间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深圳TechSpace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上海新车间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229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228" name="IMG_5439.JPG"/>
            <p:cNvPicPr/>
            <p:nvPr/>
          </p:nvPicPr>
          <p:blipFill>
            <a:blip r:embed="rId2">
              <a:extLst/>
            </a:blip>
            <a:srcRect l="21833" t="0" r="21833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项目孵化与加速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提供资源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办公场地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开发场地及设备工具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投资人、合伙人、开发人员资源</a:t>
            </a:r>
          </a:p>
        </p:txBody>
      </p:sp>
      <p:sp>
        <p:nvSpPr>
          <p:cNvPr id="232" name="Shape 232"/>
          <p:cNvSpPr/>
          <p:nvPr/>
        </p:nvSpPr>
        <p:spPr>
          <a:xfrm>
            <a:off x="7575550" y="2054352"/>
            <a:ext cx="2922016" cy="70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深圳TechSpace：</a:t>
            </a:r>
            <a:endParaRPr sz="20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孵化光固化3D打印机项目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6"/>
          <p:cNvGrpSpPr/>
          <p:nvPr/>
        </p:nvGrpSpPr>
        <p:grpSpPr>
          <a:xfrm>
            <a:off x="7569199" y="2705100"/>
            <a:ext cx="4432301" cy="5854700"/>
            <a:chOff x="-76200" y="-63500"/>
            <a:chExt cx="4432300" cy="5854700"/>
          </a:xfrm>
        </p:grpSpPr>
        <p:pic>
          <p:nvPicPr>
            <p:cNvPr id="235" name="Screen Shot 2015-04-25 at 22.57.51.png"/>
            <p:cNvPicPr/>
            <p:nvPr/>
          </p:nvPicPr>
          <p:blipFill>
            <a:blip r:embed="rId2">
              <a:extLst/>
            </a:blip>
            <a:srcRect l="15634" t="6162" r="40530" b="462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项目孵化与加速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会员制度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付费会员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通过代表团体参赛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提供专业服务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捐赠设备或工具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提供赞助商资源</a:t>
            </a:r>
          </a:p>
        </p:txBody>
      </p:sp>
      <p:sp>
        <p:nvSpPr>
          <p:cNvPr id="239" name="Shape 239"/>
          <p:cNvSpPr/>
          <p:nvPr/>
        </p:nvSpPr>
        <p:spPr>
          <a:xfrm>
            <a:off x="5523763" y="9031300"/>
            <a:ext cx="1957274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http://www.techspace.cn/?page_id=386</a:t>
            </a:r>
          </a:p>
        </p:txBody>
      </p:sp>
      <p:sp>
        <p:nvSpPr>
          <p:cNvPr id="240" name="Shape 240"/>
          <p:cNvSpPr/>
          <p:nvPr/>
        </p:nvSpPr>
        <p:spPr>
          <a:xfrm>
            <a:off x="7575550" y="2054352"/>
            <a:ext cx="3903980" cy="70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深圳TechSpace：</a:t>
            </a:r>
            <a:endParaRPr sz="20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58AAB"/>
                </a:solidFill>
              </a:rPr>
              <a:t>各类会员参考费用标准（2013年）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项目孵化与加速</a:t>
            </a: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会员制合约式管理</a:t>
            </a:r>
            <a:endParaRPr sz="3600">
              <a:solidFill>
                <a:srgbClr val="737373"/>
              </a:solidFill>
            </a:endParaRPr>
          </a:p>
          <a:p>
            <a:pPr lvl="1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增强用户粘性</a:t>
            </a:r>
            <a:endParaRPr sz="3600">
              <a:solidFill>
                <a:srgbClr val="737373"/>
              </a:solidFill>
            </a:endParaRPr>
          </a:p>
          <a:p>
            <a:pPr lvl="1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保持用户活跃度</a:t>
            </a:r>
            <a:endParaRPr sz="3600">
              <a:solidFill>
                <a:srgbClr val="737373"/>
              </a:solidFill>
            </a:endParaRPr>
          </a:p>
          <a:p>
            <a:pPr lvl="1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抬高参与门槛</a:t>
            </a:r>
            <a:endParaRPr sz="3600">
              <a:solidFill>
                <a:srgbClr val="737373"/>
              </a:solidFill>
            </a:endParaRPr>
          </a:p>
          <a:p>
            <a:pPr lvl="1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制度阻碍</a:t>
            </a:r>
          </a:p>
        </p:txBody>
      </p:sp>
      <p:grpSp>
        <p:nvGrpSpPr>
          <p:cNvPr id="247" name="Group 247"/>
          <p:cNvGrpSpPr/>
          <p:nvPr/>
        </p:nvGrpSpPr>
        <p:grpSpPr>
          <a:xfrm>
            <a:off x="8458589" y="3691863"/>
            <a:ext cx="2288434" cy="3868474"/>
            <a:chOff x="0" y="0"/>
            <a:chExt cx="2288433" cy="3868473"/>
          </a:xfrm>
        </p:grpSpPr>
        <p:sp>
          <p:nvSpPr>
            <p:cNvPr id="244" name="Shape 244"/>
            <p:cNvSpPr/>
            <p:nvPr/>
          </p:nvSpPr>
          <p:spPr>
            <a:xfrm>
              <a:off x="0" y="0"/>
              <a:ext cx="2288434" cy="911035"/>
            </a:xfrm>
            <a:prstGeom prst="roundRect">
              <a:avLst>
                <a:gd name="adj" fmla="val 2091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DEDEDE"/>
                  </a:solidFill>
                </a:rPr>
                <a:t>产品方向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0" y="2344732"/>
              <a:ext cx="2288434" cy="1523742"/>
            </a:xfrm>
            <a:prstGeom prst="roundRect">
              <a:avLst>
                <a:gd name="adj" fmla="val 12502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技能学习</a:t>
              </a:r>
              <a:endPara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与</a:t>
              </a:r>
              <a:endPara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资源获取</a:t>
              </a:r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1144216" y="898411"/>
              <a:ext cx="1" cy="146187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1"/>
          <p:cNvGrpSpPr/>
          <p:nvPr/>
        </p:nvGrpSpPr>
        <p:grpSpPr>
          <a:xfrm>
            <a:off x="7569200" y="2705099"/>
            <a:ext cx="4432300" cy="5854701"/>
            <a:chOff x="-76200" y="-63500"/>
            <a:chExt cx="4432300" cy="5854700"/>
          </a:xfrm>
        </p:grpSpPr>
        <p:pic>
          <p:nvPicPr>
            <p:cNvPr id="250" name="0946246kC.jpg"/>
            <p:cNvPicPr/>
            <p:nvPr/>
          </p:nvPicPr>
          <p:blipFill>
            <a:blip r:embed="rId2">
              <a:extLst/>
            </a:blip>
            <a:srcRect l="19904" t="0" r="30396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1"/>
              <a:ext cx="4432300" cy="5854701"/>
            </a:xfrm>
            <a:prstGeom prst="rect">
              <a:avLst/>
            </a:prstGeom>
            <a:effectLst/>
          </p:spPr>
        </p:pic>
      </p:grpSp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技能培训</a:t>
            </a:r>
          </a:p>
        </p:txBody>
      </p:sp>
      <p:sp>
        <p:nvSpPr>
          <p:cNvPr id="253" name="Shape 2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北京创客空间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深圳柴火创客空间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清华创客空间社团</a:t>
            </a:r>
          </a:p>
        </p:txBody>
      </p:sp>
      <p:sp>
        <p:nvSpPr>
          <p:cNvPr id="254" name="Shape 254"/>
          <p:cNvSpPr/>
          <p:nvPr/>
        </p:nvSpPr>
        <p:spPr>
          <a:xfrm>
            <a:off x="5513076" y="9031300"/>
            <a:ext cx="1978648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http://www.mongcz.com/archives/17279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58"/>
          <p:cNvGrpSpPr/>
          <p:nvPr/>
        </p:nvGrpSpPr>
        <p:grpSpPr>
          <a:xfrm>
            <a:off x="7569200" y="2705099"/>
            <a:ext cx="4432300" cy="5854701"/>
            <a:chOff x="-76200" y="-63500"/>
            <a:chExt cx="4432300" cy="5854700"/>
          </a:xfrm>
        </p:grpSpPr>
        <p:pic>
          <p:nvPicPr>
            <p:cNvPr id="257" name="0946246kC.jpg"/>
            <p:cNvPicPr/>
            <p:nvPr/>
          </p:nvPicPr>
          <p:blipFill>
            <a:blip r:embed="rId2">
              <a:extLst/>
            </a:blip>
            <a:srcRect l="19904" t="0" r="30396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1"/>
              <a:ext cx="4432300" cy="5854701"/>
            </a:xfrm>
            <a:prstGeom prst="rect">
              <a:avLst/>
            </a:prstGeom>
            <a:effectLst/>
          </p:spPr>
        </p:pic>
      </p:grpSp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技能培训</a:t>
            </a:r>
          </a:p>
        </p:txBody>
      </p:sp>
      <p:sp>
        <p:nvSpPr>
          <p:cNvPr id="260" name="Shape 2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面向各层次各年龄段开发的普及类课程活动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面向专业需求的培训类课程活动（如电路板焊接、快速原型产品制造设备使用等）</a:t>
            </a:r>
          </a:p>
        </p:txBody>
      </p:sp>
      <p:sp>
        <p:nvSpPr>
          <p:cNvPr id="261" name="Shape 261"/>
          <p:cNvSpPr/>
          <p:nvPr/>
        </p:nvSpPr>
        <p:spPr>
          <a:xfrm>
            <a:off x="5513076" y="9031300"/>
            <a:ext cx="1978648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http://www.mongcz.com/archives/17279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265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264" name="xiaoxiao-2000x1333.jpg"/>
            <p:cNvPicPr/>
            <p:nvPr/>
          </p:nvPicPr>
          <p:blipFill>
            <a:blip r:embed="rId3">
              <a:extLst/>
            </a:blip>
            <a:srcRect l="72424" t="12602" r="169" b="32653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3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技能培训</a:t>
            </a:r>
          </a:p>
        </p:txBody>
      </p:sp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将开发项目进行延续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需求驱动的创新过程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设计方法的实践</a:t>
            </a:r>
          </a:p>
        </p:txBody>
      </p:sp>
      <p:sp>
        <p:nvSpPr>
          <p:cNvPr id="268" name="Shape 268"/>
          <p:cNvSpPr/>
          <p:nvPr/>
        </p:nvSpPr>
        <p:spPr>
          <a:xfrm>
            <a:off x="5137829" y="9031300"/>
            <a:ext cx="2729142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6" invalidUrl="" action="" tgtFrame="" tooltip="" history="1" highlightClick="0" endSnd="0"/>
              </a:rPr>
              <a:t>http://imaker-edu.com/portfolio/maker-education-forum/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3"/>
          <p:cNvGrpSpPr/>
          <p:nvPr/>
        </p:nvGrpSpPr>
        <p:grpSpPr>
          <a:xfrm>
            <a:off x="6845300" y="1291041"/>
            <a:ext cx="5295900" cy="7175501"/>
            <a:chOff x="-76200" y="-63500"/>
            <a:chExt cx="5295900" cy="7175500"/>
          </a:xfrm>
        </p:grpSpPr>
        <p:pic>
          <p:nvPicPr>
            <p:cNvPr id="72" name="IMG_4005-enhanced.jpeg"/>
            <p:cNvPicPr/>
            <p:nvPr/>
          </p:nvPicPr>
          <p:blipFill>
            <a:blip r:embed="rId2">
              <a:extLst/>
            </a:blip>
            <a:srcRect l="22518" t="0" r="22518" b="0"/>
            <a:stretch>
              <a:fillRect/>
            </a:stretch>
          </p:blipFill>
          <p:spPr>
            <a:xfrm>
              <a:off x="0" y="0"/>
              <a:ext cx="5156200" cy="7035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5295900" cy="7175500"/>
            </a:xfrm>
            <a:prstGeom prst="rect">
              <a:avLst/>
            </a:prstGeom>
            <a:effectLst/>
          </p:spPr>
        </p:pic>
      </p:grpSp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何谓“创客”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每个人的不同理解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2"/>
          <p:cNvGrpSpPr/>
          <p:nvPr/>
        </p:nvGrpSpPr>
        <p:grpSpPr>
          <a:xfrm>
            <a:off x="7569199" y="2705100"/>
            <a:ext cx="4432301" cy="5854700"/>
            <a:chOff x="-76200" y="-63500"/>
            <a:chExt cx="4432300" cy="5854700"/>
          </a:xfrm>
        </p:grpSpPr>
        <p:pic>
          <p:nvPicPr>
            <p:cNvPr id="271" name="pic_1371467172.jpg"/>
            <p:cNvPicPr/>
            <p:nvPr/>
          </p:nvPicPr>
          <p:blipFill>
            <a:blip r:embed="rId2">
              <a:extLst/>
            </a:blip>
            <a:srcRect l="823" t="0" r="823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专业工艺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由传统加工厂演变而来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制作体验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工艺培训课程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产品研发</a:t>
            </a:r>
          </a:p>
        </p:txBody>
      </p:sp>
      <p:sp>
        <p:nvSpPr>
          <p:cNvPr id="275" name="Shape 275"/>
          <p:cNvSpPr/>
          <p:nvPr/>
        </p:nvSpPr>
        <p:spPr>
          <a:xfrm>
            <a:off x="5063477" y="9031300"/>
            <a:ext cx="2877846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http://www.thruwood.com/zh/workshop/kecheng/cid/3.html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oup 279"/>
          <p:cNvGrpSpPr/>
          <p:nvPr/>
        </p:nvGrpSpPr>
        <p:grpSpPr>
          <a:xfrm>
            <a:off x="7569199" y="2705100"/>
            <a:ext cx="4432301" cy="5854700"/>
            <a:chOff x="-76200" y="-63500"/>
            <a:chExt cx="4432300" cy="5854700"/>
          </a:xfrm>
        </p:grpSpPr>
        <p:pic>
          <p:nvPicPr>
            <p:cNvPr id="278" name="pic_1362755314.gif"/>
            <p:cNvPicPr/>
            <p:nvPr/>
          </p:nvPicPr>
          <p:blipFill>
            <a:blip r:embed="rId3">
              <a:extLst/>
            </a:blip>
            <a:srcRect l="823" t="0" r="823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7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专业工艺</a:t>
            </a:r>
          </a:p>
        </p:txBody>
      </p:sp>
      <p:sp>
        <p:nvSpPr>
          <p:cNvPr id="281" name="Shape 2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专业性强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对各综合性创客社区的资源可以进行有效补充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潜在创新点蕴藏于各类跨界项目中</a:t>
            </a:r>
          </a:p>
        </p:txBody>
      </p:sp>
      <p:sp>
        <p:nvSpPr>
          <p:cNvPr id="282" name="Shape 282"/>
          <p:cNvSpPr/>
          <p:nvPr/>
        </p:nvSpPr>
        <p:spPr>
          <a:xfrm>
            <a:off x="5407120" y="9031300"/>
            <a:ext cx="2190560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6" invalidUrl="" action="" tgtFrame="" tooltip="" history="1" highlightClick="0" endSnd="0"/>
              </a:rPr>
              <a:t>http://www.thruwood.com/En/workshop.html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6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285" name="14020588053343.jpg"/>
            <p:cNvPicPr/>
            <p:nvPr/>
          </p:nvPicPr>
          <p:blipFill>
            <a:blip r:embed="rId2">
              <a:extLst/>
            </a:blip>
            <a:srcRect l="24962" t="0" r="24962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社交空间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车库咖啡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Binggo咖啡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言几又书店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706青年空间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大家咖啡（深圳前海）</a:t>
            </a:r>
          </a:p>
        </p:txBody>
      </p:sp>
      <p:sp>
        <p:nvSpPr>
          <p:cNvPr id="289" name="Shape 289"/>
          <p:cNvSpPr/>
          <p:nvPr/>
        </p:nvSpPr>
        <p:spPr>
          <a:xfrm>
            <a:off x="5957360" y="9031300"/>
            <a:ext cx="1090080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http://z-innoway.com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3"/>
          <p:cNvGrpSpPr/>
          <p:nvPr/>
        </p:nvGrpSpPr>
        <p:grpSpPr>
          <a:xfrm>
            <a:off x="7569200" y="2705099"/>
            <a:ext cx="4432300" cy="5854701"/>
            <a:chOff x="-76200" y="-63500"/>
            <a:chExt cx="4432300" cy="5854700"/>
          </a:xfrm>
        </p:grpSpPr>
        <p:pic>
          <p:nvPicPr>
            <p:cNvPr id="292" name="13975557878933.jpg"/>
            <p:cNvPicPr/>
            <p:nvPr/>
          </p:nvPicPr>
          <p:blipFill>
            <a:blip r:embed="rId2">
              <a:extLst/>
            </a:blip>
            <a:srcRect l="12231" t="0" r="37895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1"/>
              <a:ext cx="4432300" cy="5854701"/>
            </a:xfrm>
            <a:prstGeom prst="rect">
              <a:avLst/>
            </a:prstGeom>
            <a:effectLst/>
          </p:spPr>
        </p:pic>
      </p:grpSp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社交空间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1470" indent="-331470" defTabSz="508254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讨论与交流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人才团队初步会面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项目展示</a:t>
            </a:r>
            <a:endParaRPr sz="2610">
              <a:solidFill>
                <a:srgbClr val="737373"/>
              </a:solidFill>
            </a:endParaRPr>
          </a:p>
          <a:p>
            <a:pPr lvl="0" marL="331470" indent="-331470" defTabSz="508254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中大型活动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产品发布会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周年庆典</a:t>
            </a:r>
            <a:endParaRPr sz="2610">
              <a:solidFill>
                <a:srgbClr val="737373"/>
              </a:solidFill>
            </a:endParaRPr>
          </a:p>
          <a:p>
            <a:pPr lvl="0" marL="331470" indent="-331470" defTabSz="508254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办公空间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专属开放工位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公司注册地</a:t>
            </a:r>
          </a:p>
        </p:txBody>
      </p:sp>
      <p:sp>
        <p:nvSpPr>
          <p:cNvPr id="296" name="Shape 296"/>
          <p:cNvSpPr/>
          <p:nvPr/>
        </p:nvSpPr>
        <p:spPr>
          <a:xfrm>
            <a:off x="5957360" y="9031300"/>
            <a:ext cx="1090080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http://z-innoway.com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社交空间</a:t>
            </a:r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1470" indent="-331470" defTabSz="508254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讨论与交流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人才团队初步会面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项目展示</a:t>
            </a:r>
            <a:endParaRPr sz="2610">
              <a:solidFill>
                <a:srgbClr val="737373"/>
              </a:solidFill>
            </a:endParaRPr>
          </a:p>
          <a:p>
            <a:pPr lvl="0" marL="331470" indent="-331470" defTabSz="508254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中大型活动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产品发布会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周年庆典</a:t>
            </a:r>
            <a:endParaRPr sz="2610">
              <a:solidFill>
                <a:srgbClr val="737373"/>
              </a:solidFill>
            </a:endParaRPr>
          </a:p>
          <a:p>
            <a:pPr lvl="0" marL="331470" indent="-331470" defTabSz="508254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办公空间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专属开放工位</a:t>
            </a:r>
            <a:endParaRPr sz="2610">
              <a:solidFill>
                <a:srgbClr val="737373"/>
              </a:solidFill>
            </a:endParaRPr>
          </a:p>
          <a:p>
            <a:pPr lvl="1" marL="662940" indent="-331470" defTabSz="508254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610">
                <a:solidFill>
                  <a:srgbClr val="737373"/>
                </a:solidFill>
              </a:rPr>
              <a:t>公司注册地</a:t>
            </a:r>
          </a:p>
        </p:txBody>
      </p:sp>
      <p:grpSp>
        <p:nvGrpSpPr>
          <p:cNvPr id="303" name="Group 303"/>
          <p:cNvGrpSpPr/>
          <p:nvPr/>
        </p:nvGrpSpPr>
        <p:grpSpPr>
          <a:xfrm>
            <a:off x="6576001" y="1120779"/>
            <a:ext cx="5526095" cy="7537442"/>
            <a:chOff x="0" y="0"/>
            <a:chExt cx="5526094" cy="7537441"/>
          </a:xfrm>
        </p:grpSpPr>
        <p:pic>
          <p:nvPicPr>
            <p:cNvPr id="300" name="CIMG7052.JPG"/>
            <p:cNvPicPr/>
            <p:nvPr/>
          </p:nvPicPr>
          <p:blipFill>
            <a:blip r:embed="rId3">
              <a:extLst/>
            </a:blip>
            <a:srcRect l="0" t="0" r="57507" b="0"/>
            <a:stretch>
              <a:fillRect/>
            </a:stretch>
          </p:blipFill>
          <p:spPr>
            <a:xfrm>
              <a:off x="0" y="0"/>
              <a:ext cx="5526095" cy="243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CIMG7052.JPG"/>
            <p:cNvPicPr/>
            <p:nvPr/>
          </p:nvPicPr>
          <p:blipFill>
            <a:blip r:embed="rId3">
              <a:extLst/>
            </a:blip>
            <a:srcRect l="33854" t="0" r="25551" b="0"/>
            <a:stretch>
              <a:fillRect/>
            </a:stretch>
          </p:blipFill>
          <p:spPr>
            <a:xfrm>
              <a:off x="123428" y="2549520"/>
              <a:ext cx="5279188" cy="243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CIMG7052.JPG"/>
            <p:cNvPicPr/>
            <p:nvPr/>
          </p:nvPicPr>
          <p:blipFill>
            <a:blip r:embed="rId3">
              <a:extLst/>
            </a:blip>
            <a:srcRect l="58679" t="0" r="6133" b="0"/>
            <a:stretch>
              <a:fillRect/>
            </a:stretch>
          </p:blipFill>
          <p:spPr>
            <a:xfrm>
              <a:off x="475059" y="5099041"/>
              <a:ext cx="4576025" cy="243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7"/>
          <p:cNvGrpSpPr/>
          <p:nvPr/>
        </p:nvGrpSpPr>
        <p:grpSpPr>
          <a:xfrm>
            <a:off x="7569199" y="2705099"/>
            <a:ext cx="4432301" cy="5854701"/>
            <a:chOff x="-76200" y="-63500"/>
            <a:chExt cx="4432300" cy="5854700"/>
          </a:xfrm>
        </p:grpSpPr>
        <p:pic>
          <p:nvPicPr>
            <p:cNvPr id="306" name="13980703833056.jpg"/>
            <p:cNvPicPr/>
            <p:nvPr/>
          </p:nvPicPr>
          <p:blipFill>
            <a:blip r:embed="rId3">
              <a:extLst/>
            </a:blip>
            <a:srcRect l="15409" t="0" r="37896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5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76200" y="-63501"/>
              <a:ext cx="4432300" cy="5854701"/>
            </a:xfrm>
            <a:prstGeom prst="rect">
              <a:avLst/>
            </a:prstGeom>
            <a:effectLst/>
          </p:spPr>
        </p:pic>
      </p:grpSp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社交空间</a:t>
            </a: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80" indent="-373380" defTabSz="572516">
              <a:spcBef>
                <a:spcPts val="2700"/>
              </a:spcBef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737373"/>
                </a:solidFill>
              </a:rPr>
              <a:t>增加初创项目暴露在各类资源提供者面前的机会</a:t>
            </a:r>
            <a:endParaRPr sz="2940">
              <a:solidFill>
                <a:srgbClr val="737373"/>
              </a:solidFill>
            </a:endParaRPr>
          </a:p>
          <a:p>
            <a:pPr lvl="0" marL="373380" indent="-373380" defTabSz="572516">
              <a:spcBef>
                <a:spcPts val="2700"/>
              </a:spcBef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737373"/>
                </a:solidFill>
              </a:rPr>
              <a:t>项目团队进行初步交流的理想地点</a:t>
            </a:r>
            <a:endParaRPr sz="2940">
              <a:solidFill>
                <a:srgbClr val="737373"/>
              </a:solidFill>
            </a:endParaRPr>
          </a:p>
          <a:p>
            <a:pPr lvl="0" marL="373380" indent="-373380" defTabSz="572516">
              <a:spcBef>
                <a:spcPts val="2700"/>
              </a:spcBef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737373"/>
                </a:solidFill>
              </a:rPr>
              <a:t>为创客项目向创业项目转化提供必要资源</a:t>
            </a:r>
            <a:endParaRPr sz="2940">
              <a:solidFill>
                <a:srgbClr val="737373"/>
              </a:solidFill>
            </a:endParaRPr>
          </a:p>
          <a:p>
            <a:pPr lvl="0" marL="373380" indent="-373380" defTabSz="572516">
              <a:spcBef>
                <a:spcPts val="2700"/>
              </a:spcBef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737373"/>
                </a:solidFill>
              </a:rPr>
              <a:t>在资本市场高热度的时期，需平衡技术与客户需求对项目开发思路的影响</a:t>
            </a:r>
            <a:endParaRPr sz="2940">
              <a:solidFill>
                <a:srgbClr val="737373"/>
              </a:solidFill>
            </a:endParaRPr>
          </a:p>
          <a:p>
            <a:pPr lvl="0" marL="373380" indent="-373380" defTabSz="572516">
              <a:spcBef>
                <a:spcPts val="2700"/>
              </a:spcBef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737373"/>
                </a:solidFill>
              </a:rPr>
              <a:t>引入直接资源的同时，注重间接资源的导入</a:t>
            </a:r>
          </a:p>
        </p:txBody>
      </p:sp>
      <p:sp>
        <p:nvSpPr>
          <p:cNvPr id="310" name="Shape 310"/>
          <p:cNvSpPr/>
          <p:nvPr/>
        </p:nvSpPr>
        <p:spPr>
          <a:xfrm>
            <a:off x="5957360" y="9031300"/>
            <a:ext cx="1090080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6" invalidUrl="" action="" tgtFrame="" tooltip="" history="1" highlightClick="0" endSnd="0"/>
              </a:rPr>
              <a:t>http://z-innoway.com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roup 314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313" name="IMG_4532.jpeg"/>
            <p:cNvPicPr/>
            <p:nvPr/>
          </p:nvPicPr>
          <p:blipFill>
            <a:blip r:embed="rId2">
              <a:extLst/>
            </a:blip>
            <a:srcRect l="12444" t="0" r="12444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企业资源平台</a:t>
            </a:r>
          </a:p>
        </p:txBody>
      </p:sp>
      <p:sp>
        <p:nvSpPr>
          <p:cNvPr id="316" name="Shape 3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海尔集团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三诺集团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奥迪创新实验室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大疆科技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20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319" name="20120514052744668.jpg"/>
            <p:cNvPicPr/>
            <p:nvPr/>
          </p:nvPicPr>
          <p:blipFill>
            <a:blip r:embed="rId2">
              <a:extLst/>
            </a:blip>
            <a:srcRect l="31973" t="0" r="31973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企业资源平台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加工制造、资金、开发团队、渠道等资源的对接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初创企业拥有项目开发经验的企业导师对接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通过主题竞赛进行项目征集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对内支持员工发展创业项目</a:t>
            </a:r>
          </a:p>
        </p:txBody>
      </p:sp>
      <p:sp>
        <p:nvSpPr>
          <p:cNvPr id="323" name="Shape 323"/>
          <p:cNvSpPr/>
          <p:nvPr/>
        </p:nvSpPr>
        <p:spPr>
          <a:xfrm>
            <a:off x="5934614" y="9031300"/>
            <a:ext cx="1135572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http://www.ihaier.com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27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326" name="20120514052744668.jpg"/>
            <p:cNvPicPr/>
            <p:nvPr/>
          </p:nvPicPr>
          <p:blipFill>
            <a:blip r:embed="rId3">
              <a:extLst/>
            </a:blip>
            <a:srcRect l="31973" t="0" r="31973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5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328" name="Shape 3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企业资源平台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校企合作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科研成果转化向学生创意创新创业项目孵化的转变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企业发展、社会需求、人才培养三者之间的调和</a:t>
            </a:r>
          </a:p>
        </p:txBody>
      </p:sp>
      <p:sp>
        <p:nvSpPr>
          <p:cNvPr id="330" name="Shape 330"/>
          <p:cNvSpPr/>
          <p:nvPr/>
        </p:nvSpPr>
        <p:spPr>
          <a:xfrm>
            <a:off x="5957360" y="9031300"/>
            <a:ext cx="1090080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6" invalidUrl="" action="" tgtFrame="" tooltip="" history="1" highlightClick="0" endSnd="0"/>
              </a:rPr>
              <a:t>http://z-innoway.com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 334"/>
          <p:cNvGrpSpPr/>
          <p:nvPr/>
        </p:nvGrpSpPr>
        <p:grpSpPr>
          <a:xfrm>
            <a:off x="7569199" y="2705100"/>
            <a:ext cx="4432301" cy="5854700"/>
            <a:chOff x="-76200" y="-63500"/>
            <a:chExt cx="4432300" cy="5854700"/>
          </a:xfrm>
        </p:grpSpPr>
        <p:pic>
          <p:nvPicPr>
            <p:cNvPr id="333" name="79bb2597jw1er5339ijkyj20hs0i5jty.jpg"/>
            <p:cNvPicPr/>
            <p:nvPr/>
          </p:nvPicPr>
          <p:blipFill>
            <a:blip r:embed="rId2">
              <a:extLst/>
            </a:blip>
            <a:srcRect l="11676" t="0" r="11676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335" name="Shape 3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学校支撑的创客空间</a:t>
            </a:r>
          </a:p>
        </p:txBody>
      </p:sp>
      <p:sp>
        <p:nvSpPr>
          <p:cNvPr id="336" name="Shape 3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空间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设备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课程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活动</a:t>
            </a:r>
          </a:p>
        </p:txBody>
      </p:sp>
      <p:sp>
        <p:nvSpPr>
          <p:cNvPr id="337" name="Shape 337"/>
          <p:cNvSpPr/>
          <p:nvPr/>
        </p:nvSpPr>
        <p:spPr>
          <a:xfrm>
            <a:off x="5920956" y="9031300"/>
            <a:ext cx="1162889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http://tjdi.tongji.edu.cn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9"/>
          <p:cNvGrpSpPr/>
          <p:nvPr/>
        </p:nvGrpSpPr>
        <p:grpSpPr>
          <a:xfrm>
            <a:off x="6845300" y="1291041"/>
            <a:ext cx="5295900" cy="7175501"/>
            <a:chOff x="-76200" y="-63500"/>
            <a:chExt cx="5295900" cy="7175500"/>
          </a:xfrm>
        </p:grpSpPr>
        <p:pic>
          <p:nvPicPr>
            <p:cNvPr id="78" name="矿石收音机-enhanced.jpeg"/>
            <p:cNvPicPr/>
            <p:nvPr/>
          </p:nvPicPr>
          <p:blipFill>
            <a:blip r:embed="rId2">
              <a:extLst/>
            </a:blip>
            <a:srcRect l="29350" t="0" r="12021" b="0"/>
            <a:stretch>
              <a:fillRect/>
            </a:stretch>
          </p:blipFill>
          <p:spPr>
            <a:xfrm>
              <a:off x="0" y="0"/>
              <a:ext cx="5156200" cy="7035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5295900" cy="7175500"/>
            </a:xfrm>
            <a:prstGeom prst="rect">
              <a:avLst/>
            </a:prstGeom>
            <a:effectLst/>
          </p:spPr>
        </p:pic>
      </p:grp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何谓“创客”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DIY动手制作</a:t>
            </a:r>
            <a:endParaRPr cap="all" sz="3600">
              <a:solidFill>
                <a:srgbClr val="558AAB"/>
              </a:solidFill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endParaRPr cap="all" sz="3600">
              <a:solidFill>
                <a:srgbClr val="558AAB"/>
              </a:solidFill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自制矿石收音机</a:t>
            </a:r>
          </a:p>
        </p:txBody>
      </p:sp>
      <p:sp>
        <p:nvSpPr>
          <p:cNvPr id="82" name="Shape 82"/>
          <p:cNvSpPr/>
          <p:nvPr/>
        </p:nvSpPr>
        <p:spPr>
          <a:xfrm>
            <a:off x="973594" y="8878900"/>
            <a:ext cx="1851089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4" invalidUrl="" action="" tgtFrame="" tooltip="" history="1" highlightClick="0" endSnd="0"/>
              </a:rPr>
              <a:t>http://baike.sogou.com/v1451120.htm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1"/>
          <p:cNvGrpSpPr/>
          <p:nvPr/>
        </p:nvGrpSpPr>
        <p:grpSpPr>
          <a:xfrm>
            <a:off x="7569199" y="2705100"/>
            <a:ext cx="4432301" cy="5854700"/>
            <a:chOff x="-76200" y="-63500"/>
            <a:chExt cx="4432300" cy="5854700"/>
          </a:xfrm>
        </p:grpSpPr>
        <p:pic>
          <p:nvPicPr>
            <p:cNvPr id="340" name="Screen Shot 2015-04-26 at 00.35.32.png"/>
            <p:cNvPicPr/>
            <p:nvPr/>
          </p:nvPicPr>
          <p:blipFill>
            <a:blip r:embed="rId2">
              <a:extLst/>
            </a:blip>
            <a:srcRect l="19347" t="5129" r="38524" b="5129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学校支撑的创客空间</a:t>
            </a:r>
          </a:p>
        </p:txBody>
      </p:sp>
      <p:sp>
        <p:nvSpPr>
          <p:cNvPr id="343" name="Shape 3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空间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设备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课程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活动</a:t>
            </a:r>
          </a:p>
        </p:txBody>
      </p:sp>
      <p:sp>
        <p:nvSpPr>
          <p:cNvPr id="344" name="Shape 344"/>
          <p:cNvSpPr/>
          <p:nvPr/>
        </p:nvSpPr>
        <p:spPr>
          <a:xfrm>
            <a:off x="5920956" y="9031300"/>
            <a:ext cx="1162889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http://tjdi.tongji.edu.cn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roup 348"/>
          <p:cNvGrpSpPr/>
          <p:nvPr/>
        </p:nvGrpSpPr>
        <p:grpSpPr>
          <a:xfrm>
            <a:off x="7569199" y="2705100"/>
            <a:ext cx="4432301" cy="5854701"/>
            <a:chOff x="-76200" y="-63500"/>
            <a:chExt cx="4432300" cy="5854700"/>
          </a:xfrm>
        </p:grpSpPr>
        <p:pic>
          <p:nvPicPr>
            <p:cNvPr id="347" name="自行车工坊-enhanced.jpeg"/>
            <p:cNvPicPr/>
            <p:nvPr/>
          </p:nvPicPr>
          <p:blipFill>
            <a:blip r:embed="rId2">
              <a:extLst/>
            </a:blip>
            <a:srcRect l="39672" t="0" r="3994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学校支撑的创客空间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空间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设备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课程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活动</a:t>
            </a:r>
          </a:p>
        </p:txBody>
      </p:sp>
      <p:sp>
        <p:nvSpPr>
          <p:cNvPr id="351" name="Shape 351"/>
          <p:cNvSpPr/>
          <p:nvPr/>
        </p:nvSpPr>
        <p:spPr>
          <a:xfrm>
            <a:off x="5920956" y="9031300"/>
            <a:ext cx="1162889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http://tjdi.tongji.edu.cn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 355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354" name="IMG_4005.jpeg"/>
            <p:cNvPicPr/>
            <p:nvPr/>
          </p:nvPicPr>
          <p:blipFill>
            <a:blip r:embed="rId2">
              <a:extLst/>
            </a:blip>
            <a:srcRect l="21833" t="0" r="21833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学校支撑的创客空间</a:t>
            </a:r>
          </a:p>
        </p:txBody>
      </p:sp>
      <p:sp>
        <p:nvSpPr>
          <p:cNvPr id="357" name="Shape 3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空间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设备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课程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活动</a:t>
            </a:r>
          </a:p>
        </p:txBody>
      </p:sp>
      <p:sp>
        <p:nvSpPr>
          <p:cNvPr id="358" name="Shape 358"/>
          <p:cNvSpPr/>
          <p:nvPr/>
        </p:nvSpPr>
        <p:spPr>
          <a:xfrm>
            <a:off x="5920956" y="9031300"/>
            <a:ext cx="1162889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http://tjdi.tongji.edu.cn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362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361" name="IMG_5057.jpeg"/>
            <p:cNvPicPr/>
            <p:nvPr/>
          </p:nvPicPr>
          <p:blipFill>
            <a:blip r:embed="rId2">
              <a:extLst/>
            </a:blip>
            <a:srcRect l="21833" t="0" r="21833" b="0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363" name="Shape 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学校支撑的创客空间</a:t>
            </a:r>
          </a:p>
        </p:txBody>
      </p:sp>
      <p:sp>
        <p:nvSpPr>
          <p:cNvPr id="364" name="Shape 3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多学科、多元化参与者群体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科研驱动易于积累技术深度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人才培养是教育的目标</a:t>
            </a:r>
          </a:p>
        </p:txBody>
      </p:sp>
      <p:sp>
        <p:nvSpPr>
          <p:cNvPr id="365" name="Shape 365"/>
          <p:cNvSpPr/>
          <p:nvPr/>
        </p:nvSpPr>
        <p:spPr>
          <a:xfrm>
            <a:off x="5920956" y="9031300"/>
            <a:ext cx="1162889" cy="3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http://tjdi.tongji.edu.cn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roup 369"/>
          <p:cNvGrpSpPr/>
          <p:nvPr/>
        </p:nvGrpSpPr>
        <p:grpSpPr>
          <a:xfrm>
            <a:off x="6845300" y="1291041"/>
            <a:ext cx="5295900" cy="7175501"/>
            <a:chOff x="-76200" y="-63500"/>
            <a:chExt cx="5295900" cy="7175500"/>
          </a:xfrm>
        </p:grpSpPr>
        <p:pic>
          <p:nvPicPr>
            <p:cNvPr id="368" name="IMG_5762-filtered.jpeg"/>
            <p:cNvPicPr/>
            <p:nvPr/>
          </p:nvPicPr>
          <p:blipFill>
            <a:blip r:embed="rId2">
              <a:extLst/>
            </a:blip>
            <a:srcRect l="22518" t="0" r="22518" b="0"/>
            <a:stretch>
              <a:fillRect/>
            </a:stretch>
          </p:blipFill>
          <p:spPr>
            <a:xfrm>
              <a:off x="0" y="0"/>
              <a:ext cx="5156200" cy="7035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5295900" cy="7175500"/>
            </a:xfrm>
            <a:prstGeom prst="rect">
              <a:avLst/>
            </a:prstGeom>
            <a:effectLst/>
          </p:spPr>
        </p:pic>
      </p:grpSp>
      <p:sp>
        <p:nvSpPr>
          <p:cNvPr id="370" name="Shape 3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20000"/>
              </a:lnSpc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人才</a:t>
            </a:r>
            <a:endParaRPr cap="all" sz="6500">
              <a:solidFill>
                <a:srgbClr val="DEDEDE"/>
              </a:solidFill>
            </a:endParaRPr>
          </a:p>
          <a:p>
            <a:pPr lvl="0">
              <a:lnSpc>
                <a:spcPct val="120000"/>
              </a:lnSpc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学科</a:t>
            </a:r>
            <a:endParaRPr cap="all" sz="6500">
              <a:solidFill>
                <a:srgbClr val="DEDEDE"/>
              </a:solidFill>
            </a:endParaRPr>
          </a:p>
          <a:p>
            <a:pPr lvl="0">
              <a:lnSpc>
                <a:spcPct val="120000"/>
              </a:lnSpc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产业</a:t>
            </a:r>
          </a:p>
        </p:txBody>
      </p:sp>
      <p:sp>
        <p:nvSpPr>
          <p:cNvPr id="371" name="Shape 3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创客对传统产业的影响</a:t>
            </a:r>
            <a:endParaRPr cap="all" sz="3600">
              <a:solidFill>
                <a:srgbClr val="558AAB"/>
              </a:solidFill>
            </a:endParaRPr>
          </a:p>
          <a:p>
            <a:pPr lvl="0" marL="444500" indent="-444500">
              <a:buSzPct val="40000"/>
              <a:buBlip>
                <a:blip r:embed="rId4"/>
              </a:buBlip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产品开发模式</a:t>
            </a:r>
            <a:endParaRPr cap="all" sz="3600">
              <a:solidFill>
                <a:srgbClr val="558AAB"/>
              </a:solidFill>
            </a:endParaRPr>
          </a:p>
          <a:p>
            <a:pPr lvl="0" marL="444500" indent="-444500">
              <a:buSzPct val="40000"/>
              <a:buBlip>
                <a:blip r:embed="rId4"/>
              </a:buBlip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制造生产模式</a:t>
            </a:r>
            <a:endParaRPr cap="all" sz="3600">
              <a:solidFill>
                <a:srgbClr val="558AAB"/>
              </a:solidFill>
            </a:endParaRPr>
          </a:p>
          <a:p>
            <a:pPr lvl="0" marL="444500" indent="-444500">
              <a:buSzPct val="40000"/>
              <a:buBlip>
                <a:blip r:embed="rId4"/>
              </a:buBlip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……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谢谢各位！</a:t>
            </a:r>
          </a:p>
        </p:txBody>
      </p:sp>
      <p:sp>
        <p:nvSpPr>
          <p:cNvPr id="374" name="Shape 3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2015年4月26日 清华园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6"/>
          <p:cNvGrpSpPr/>
          <p:nvPr/>
        </p:nvGrpSpPr>
        <p:grpSpPr>
          <a:xfrm>
            <a:off x="6845299" y="1291041"/>
            <a:ext cx="5295901" cy="7175501"/>
            <a:chOff x="-76200" y="-63500"/>
            <a:chExt cx="5295900" cy="7175500"/>
          </a:xfrm>
        </p:grpSpPr>
        <p:pic>
          <p:nvPicPr>
            <p:cNvPr id="85" name="CIMG7091-enhanced.jpeg"/>
            <p:cNvPicPr/>
            <p:nvPr/>
          </p:nvPicPr>
          <p:blipFill>
            <a:blip r:embed="rId2">
              <a:extLst/>
            </a:blip>
            <a:srcRect l="29557" t="0" r="15478" b="0"/>
            <a:stretch>
              <a:fillRect/>
            </a:stretch>
          </p:blipFill>
          <p:spPr>
            <a:xfrm>
              <a:off x="0" y="0"/>
              <a:ext cx="5156200" cy="7035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5295900" cy="7175500"/>
            </a:xfrm>
            <a:prstGeom prst="rect">
              <a:avLst/>
            </a:prstGeom>
            <a:effectLst/>
          </p:spPr>
        </p:pic>
      </p:grp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何谓“创客”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科技发明</a:t>
            </a:r>
            <a:endParaRPr cap="all" sz="3600">
              <a:solidFill>
                <a:srgbClr val="558AAB"/>
              </a:solidFill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endParaRPr cap="all" sz="3600">
              <a:solidFill>
                <a:srgbClr val="558AAB"/>
              </a:solidFill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发明自动鱼丸机的林贵宽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2"/>
          <p:cNvGrpSpPr/>
          <p:nvPr/>
        </p:nvGrpSpPr>
        <p:grpSpPr>
          <a:xfrm>
            <a:off x="6845299" y="1291041"/>
            <a:ext cx="5295901" cy="7175501"/>
            <a:chOff x="-76200" y="-63500"/>
            <a:chExt cx="5295900" cy="7175500"/>
          </a:xfrm>
        </p:grpSpPr>
        <p:pic>
          <p:nvPicPr>
            <p:cNvPr id="91" name="IMG_5417-enhanced.jpeg"/>
            <p:cNvPicPr/>
            <p:nvPr/>
          </p:nvPicPr>
          <p:blipFill>
            <a:blip r:embed="rId2">
              <a:extLst/>
            </a:blip>
            <a:srcRect l="1534" t="0" r="43501" b="0"/>
            <a:stretch>
              <a:fillRect/>
            </a:stretch>
          </p:blipFill>
          <p:spPr>
            <a:xfrm>
              <a:off x="0" y="0"/>
              <a:ext cx="5156200" cy="7035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5295900" cy="7175500"/>
            </a:xfrm>
            <a:prstGeom prst="rect">
              <a:avLst/>
            </a:prstGeom>
            <a:effectLst/>
          </p:spPr>
        </p:pic>
      </p:grpSp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何谓“创客”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兴趣爱好</a:t>
            </a:r>
            <a:endParaRPr cap="all" sz="3600">
              <a:solidFill>
                <a:srgbClr val="558AAB"/>
              </a:solidFill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endParaRPr cap="all" sz="3600">
              <a:solidFill>
                <a:srgbClr val="558AAB"/>
              </a:solidFill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热衷做CPU超频的骇客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何谓“创客”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Maker/Hacker</a:t>
            </a:r>
            <a:endParaRPr sz="3600">
              <a:solidFill>
                <a:srgbClr val="737373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“行胜于言”的一群人：临渊羡鱼，不如退而结网</a:t>
            </a:r>
            <a:endParaRPr sz="3600">
              <a:solidFill>
                <a:srgbClr val="737373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勇于试错（trial and error）：达到目标的方式</a:t>
            </a:r>
            <a:endParaRPr sz="3600">
              <a:solidFill>
                <a:srgbClr val="737373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全情投入：失败后为何坚守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1"/>
          <p:cNvGrpSpPr/>
          <p:nvPr/>
        </p:nvGrpSpPr>
        <p:grpSpPr>
          <a:xfrm>
            <a:off x="7569200" y="2705100"/>
            <a:ext cx="4432300" cy="5854700"/>
            <a:chOff x="-76200" y="-63500"/>
            <a:chExt cx="4432300" cy="5854700"/>
          </a:xfrm>
        </p:grpSpPr>
        <p:pic>
          <p:nvPicPr>
            <p:cNvPr id="100" name="Mitch_Altman_Chaos_Communication_Camp_2011.jpg"/>
            <p:cNvPicPr/>
            <p:nvPr/>
          </p:nvPicPr>
          <p:blipFill>
            <a:blip r:embed="rId2">
              <a:extLst/>
            </a:blip>
            <a:srcRect l="0" t="5648" r="0" b="5648"/>
            <a:stretch>
              <a:fillRect/>
            </a:stretch>
          </p:blipFill>
          <p:spPr>
            <a:xfrm>
              <a:off x="0" y="0"/>
              <a:ext cx="42926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6200" y="-63500"/>
              <a:ext cx="4432300" cy="5854700"/>
            </a:xfrm>
            <a:prstGeom prst="rect">
              <a:avLst/>
            </a:prstGeom>
            <a:effectLst/>
          </p:spPr>
        </p:pic>
      </p:grpSp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何谓“创客”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Mitch Altman</a:t>
            </a:r>
            <a:endParaRPr sz="3000">
              <a:solidFill>
                <a:srgbClr val="737373"/>
              </a:solidFill>
            </a:endParaRP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UIUC电气工程硕士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TV-B-Gone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创客空间运动</a:t>
            </a:r>
            <a:endParaRPr sz="3000">
              <a:solidFill>
                <a:srgbClr val="737373"/>
              </a:solidFill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以自愿和兴趣驱动创客社群</a:t>
            </a:r>
          </a:p>
        </p:txBody>
      </p:sp>
      <p:sp>
        <p:nvSpPr>
          <p:cNvPr id="104" name="Shape 104"/>
          <p:cNvSpPr/>
          <p:nvPr/>
        </p:nvSpPr>
        <p:spPr>
          <a:xfrm>
            <a:off x="973594" y="8739200"/>
            <a:ext cx="11057612" cy="6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图片来源：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"Mitch Altman Chaos Communication Camp 2011" by Alexander Klink - Own work. Licensed under CC BY 3.0 via Wikimedia Commons - http://commons.wikimedia.org/wiki/File:Mitch_Altman_Chaos_Communication_Camp_2011.jpg#/media/File:Mitch_Altman_Chaos_Communication_Camp_2011.jpg</a:t>
            </a:r>
            <a:endParaRPr sz="900">
              <a:solidFill>
                <a:srgbClr val="558AAB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58AAB"/>
                </a:solidFill>
              </a:rPr>
              <a:t>"TV-B-Gone complete" by Stefan Bellini - Own work. Licensed under CC BY 3.0 via Wikimedia Commons - </a:t>
            </a:r>
            <a:r>
              <a:rPr sz="900" u="sng">
                <a:solidFill>
                  <a:srgbClr val="558AAB"/>
                </a:solidFill>
                <a:hlinkClick r:id="rId5" invalidUrl="" action="" tgtFrame="" tooltip="" history="1" highlightClick="0" endSnd="0"/>
              </a:rPr>
              <a:t>http://commons.wikimedia.org/wiki/File:TV-B-Gone_complete.jpg#/media/File:TV-B-Gone_complete.jpg</a:t>
            </a:r>
          </a:p>
        </p:txBody>
      </p:sp>
      <p:pic>
        <p:nvPicPr>
          <p:cNvPr id="105" name="TV-B-Gone_complet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66877" y="6790828"/>
            <a:ext cx="2201496" cy="146784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G_5439-enhanced.jpeg"/>
          <p:cNvPicPr/>
          <p:nvPr/>
        </p:nvPicPr>
        <p:blipFill>
          <a:blip r:embed="rId2">
            <a:extLst/>
          </a:blip>
          <a:srcRect l="11282" t="0" r="11282" b="0"/>
          <a:stretch>
            <a:fillRect/>
          </a:stretch>
        </p:blipFill>
        <p:spPr>
          <a:xfrm>
            <a:off x="8597900" y="4356100"/>
            <a:ext cx="4038601" cy="391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G_4011-enhanced.jpeg"/>
          <p:cNvPicPr/>
          <p:nvPr/>
        </p:nvPicPr>
        <p:blipFill>
          <a:blip r:embed="rId3">
            <a:extLst/>
          </a:blip>
          <a:srcRect l="11354" t="0" r="11354" b="0"/>
          <a:stretch>
            <a:fillRect/>
          </a:stretch>
        </p:blipFill>
        <p:spPr>
          <a:xfrm>
            <a:off x="368899" y="368300"/>
            <a:ext cx="8140701" cy="789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G_5401-enhanced.jpeg"/>
          <p:cNvPicPr/>
          <p:nvPr/>
        </p:nvPicPr>
        <p:blipFill>
          <a:blip r:embed="rId4">
            <a:extLst/>
          </a:blip>
          <a:srcRect l="22754" t="0" r="16191" b="21154"/>
          <a:stretch>
            <a:fillRect/>
          </a:stretch>
        </p:blipFill>
        <p:spPr>
          <a:xfrm>
            <a:off x="8597899" y="368300"/>
            <a:ext cx="4038601" cy="391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国内创客社群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